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61" r:id="rId2"/>
    <p:sldId id="341" r:id="rId3"/>
    <p:sldId id="342" r:id="rId4"/>
    <p:sldId id="293" r:id="rId5"/>
    <p:sldId id="294" r:id="rId6"/>
    <p:sldId id="343" r:id="rId7"/>
    <p:sldId id="344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5" r:id="rId25"/>
    <p:sldId id="336" r:id="rId26"/>
    <p:sldId id="337" r:id="rId27"/>
    <p:sldId id="338" r:id="rId28"/>
    <p:sldId id="345" r:id="rId29"/>
    <p:sldId id="34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DFFF"/>
    <a:srgbClr val="FFFF00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4660"/>
  </p:normalViewPr>
  <p:slideViewPr>
    <p:cSldViewPr>
      <p:cViewPr>
        <p:scale>
          <a:sx n="90" d="100"/>
          <a:sy n="90" d="100"/>
        </p:scale>
        <p:origin x="-43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F3FAC6-F64B-4C69-9439-A6A7CC1D5EFF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84B1A8-B54A-4529-9042-0ACE6C2F2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58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E01C9E-2681-486E-8E47-ADC1908E1376}" type="slidenum">
              <a:rPr lang="ru-RU" smtClean="0"/>
              <a:pPr eaLnBrk="1" hangingPunct="1"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0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4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81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0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77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903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559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06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70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8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22.11.2018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8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985AF-D040-4237-B05D-A98323060BD6}" type="datetimeFigureOut">
              <a:rPr lang="ru-RU" smtClean="0"/>
              <a:t>22.11.2018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BAD5-A23C-4914-A7DE-465C25996F5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7923" y="1047750"/>
            <a:ext cx="8483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829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75" y="620713"/>
            <a:ext cx="7286625" cy="6022975"/>
          </a:xfrm>
        </p:spPr>
        <p:txBody>
          <a:bodyPr>
            <a:normAutofit/>
          </a:bodyPr>
          <a:lstStyle/>
          <a:p>
            <a:pPr marL="63500" algn="ctr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63500" algn="ctr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63500">
              <a:defRPr/>
            </a:pPr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500"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Информационно-коммуникативные компетенции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составляющие 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профессиональной культуры</a:t>
            </a:r>
            <a:endParaRPr lang="ru-RU" sz="2800" dirty="0">
              <a:solidFill>
                <a:schemeClr val="tx1"/>
              </a:solidFill>
            </a:endParaRPr>
          </a:p>
          <a:p>
            <a:pPr marL="63500" algn="ctr" eaLnBrk="1" hangingPunct="1">
              <a:defRPr/>
            </a:pPr>
            <a:endParaRPr lang="ru-RU" sz="4000" dirty="0" smtClean="0">
              <a:solidFill>
                <a:schemeClr val="tx1"/>
              </a:solidFill>
            </a:endParaRPr>
          </a:p>
          <a:p>
            <a:pPr marL="63500" algn="r" eaLnBrk="1" hangingPunct="1">
              <a:defRPr/>
            </a:pPr>
            <a:endParaRPr lang="ru-RU" sz="2000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3500" algn="r" eaLnBrk="1" hangingPunct="1">
              <a:defRPr/>
            </a:pPr>
            <a:endParaRPr lang="ru-RU" sz="2000" i="1" dirty="0">
              <a:solidFill>
                <a:schemeClr val="tx2">
                  <a:lumMod val="75000"/>
                </a:schemeClr>
              </a:solidFill>
            </a:endParaRPr>
          </a:p>
          <a:p>
            <a:pPr marL="63500" eaLnBrk="1" hangingPunct="1">
              <a:buFont typeface="Wingdings" pitchFamily="2" charset="2"/>
              <a:buNone/>
              <a:defRPr/>
            </a:pPr>
            <a:endParaRPr lang="ru-RU" dirty="0" smtClean="0">
              <a:solidFill>
                <a:schemeClr val="tx1"/>
              </a:solidFill>
            </a:endParaRPr>
          </a:p>
          <a:p>
            <a:pPr marL="63500" algn="r" eaLnBrk="1" hangingPunct="1">
              <a:buFont typeface="Wingdings" pitchFamily="2" charset="2"/>
              <a:buNone/>
              <a:defRPr/>
            </a:pPr>
            <a:endParaRPr lang="ru-RU" sz="1700" dirty="0" smtClean="0">
              <a:solidFill>
                <a:schemeClr val="tx1"/>
              </a:solidFill>
            </a:endParaRPr>
          </a:p>
          <a:p>
            <a:pPr marL="63500" algn="r" eaLnBrk="1" hangingPunct="1">
              <a:buFont typeface="Wingdings" pitchFamily="2" charset="2"/>
              <a:buNone/>
              <a:defRPr/>
            </a:pPr>
            <a:endParaRPr lang="ru-RU" sz="1700" dirty="0" smtClean="0">
              <a:solidFill>
                <a:schemeClr val="tx1"/>
              </a:solidFill>
            </a:endParaRPr>
          </a:p>
          <a:p>
            <a:pPr marL="63500" eaLnBrk="1" hangingPunct="1">
              <a:buFont typeface="Wingdings" pitchFamily="2" charset="2"/>
              <a:buNone/>
              <a:defRPr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63500" eaLnBrk="1" hangingPunct="1">
              <a:buFont typeface="Wingdings" pitchFamily="2" charset="2"/>
              <a:buNone/>
              <a:defRPr/>
            </a:pPr>
            <a:endParaRPr lang="ru-RU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58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Специфические показатели ИКК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7859216" cy="4785395"/>
          </a:xfrm>
        </p:spPr>
        <p:txBody>
          <a:bodyPr>
            <a:normAutofit fontScale="92500"/>
          </a:bodyPr>
          <a:lstStyle/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знания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концептуальные понятия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позволяющие свободно ориентироваться в профессиональном информационном пространстве с применением средств, приемов и методов самоорганизации, саморазвития и профессионального самовыражения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умения эффективного поиска, сбора, переработки профессиональной информации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а также умения целенаправленного продуцирования обработанной информации при осуществлении коммуникативных актов в профессиональной сфере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способности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 целенаправленной информационной деятельности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продуктивной коммуникации на межкультурном уровне, способности к профессиональному прогнозированию и рефлексии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lvl="0">
              <a:buClr>
                <a:srgbClr val="D16349"/>
              </a:buClr>
            </a:pPr>
            <a:r>
              <a:rPr lang="ru-RU" sz="20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инициатива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которая выражается в креативном применении усвоенных знаний, умений и навыков, активная гражданская позиция специалиста, направленная на развитие и укрепление общества и государства. </a:t>
            </a: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0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8640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</a:br>
            <a:r>
              <a:rPr lang="ru-RU" sz="27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Информационно-коммуникативная </a:t>
            </a:r>
            <a:r>
              <a:rPr lang="ru-RU" sz="27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компетентность</a:t>
            </a:r>
            <a:r>
              <a:rPr lang="ru-RU" sz="31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268760"/>
            <a:ext cx="7643192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педагогическая категория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рассматриваемая как неотъемлемая часть профессиональной компетентности </a:t>
            </a: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специалиста, характеризующая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качественные показатели личности, включающие в себя единство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теоретической и практической готовности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 целостной структуре личности. </a:t>
            </a:r>
            <a:endParaRPr lang="ru-RU" sz="20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Она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является интегральной характеристикой 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профессиональных, личностных и деловых качеств специалиста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 предусматривает </a:t>
            </a:r>
            <a:r>
              <a:rPr lang="ru-RU" sz="2000" b="1" dirty="0" err="1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сформированность</a:t>
            </a:r>
            <a:r>
              <a:rPr lang="ru-RU" sz="20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умений активного информационного взаимодействия </a:t>
            </a:r>
            <a:r>
              <a:rPr lang="ru-RU" sz="20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 условиях современной информационной среды, что подразумевает умения эффективного поиска, сбора, анализа, переработки и трансляции информации при осуществлении коммуникативных актов в профессиональной сфере</a:t>
            </a:r>
            <a:r>
              <a:rPr lang="ru-RU" sz="20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774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Основные 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проблемы образования</a:t>
            </a:r>
            <a:r>
              <a:rPr lang="ru-RU" sz="2800" b="1" kern="1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: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7978088" cy="4758280"/>
          </a:xfrm>
        </p:spPr>
        <p:txBody>
          <a:bodyPr>
            <a:normAutofit fontScale="55000" lnSpcReduction="20000"/>
          </a:bodyPr>
          <a:lstStyle/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b="1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Технологическая база</a:t>
            </a:r>
            <a:r>
              <a:rPr lang="ru-RU" sz="2900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2900" u="sng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отставание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неравномерность модернизации </a:t>
            </a: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информационно–комму­ни­ка­ционных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технологий по ОУ;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фактическое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отсутствие рынка </a:t>
            </a:r>
            <a:r>
              <a:rPr lang="ru-RU" sz="2900" i="1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дистантного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образования;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слабое </a:t>
            </a:r>
            <a:r>
              <a:rPr lang="ru-RU" sz="2900" i="1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развитие рынка учебных программ, учебных игр, аудио и видеопродукции</a:t>
            </a:r>
            <a:r>
              <a:rPr lang="ru-RU" sz="2900" i="1" kern="1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b="1" i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Качество образования</a:t>
            </a:r>
            <a:r>
              <a:rPr lang="ru-RU" sz="2900" i="1" u="sng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endParaRPr lang="ru-RU" sz="2900" u="sng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отставание качества образования от потребностей общества и личности,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конкурентоспособность качества контрольно-оценочных процедур,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проблема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качества подготовленности педагогических кадров</a:t>
            </a: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ctr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900" b="1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Инертность, стереотипы и традиции</a:t>
            </a:r>
            <a:r>
              <a:rPr lang="ru-RU" sz="2900" i="1" u="sng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 </a:t>
            </a:r>
            <a:endParaRPr lang="ru-RU" sz="2900" u="sng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приоритет </a:t>
            </a:r>
            <a:r>
              <a:rPr lang="ru-RU" sz="2900" i="1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знаниевой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парадигмы обучения;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900" i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900" i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слабая восприимчивость принципов и методов интерактивного обучения, педагогики сотрудничества.</a:t>
            </a:r>
            <a:endParaRPr lang="ru-RU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85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ресурсы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4641379"/>
          </a:xfrm>
        </p:spPr>
        <p:txBody>
          <a:bodyPr/>
          <a:lstStyle/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Интерактивное обучение – 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это система правил взаимодействия педагога, психолога и ребёнка, предполагающая открытие внутренних резервов детей</a:t>
            </a:r>
            <a:r>
              <a:rPr lang="ru-RU" sz="24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Задача </a:t>
            </a:r>
            <a:r>
              <a:rPr lang="ru-RU" sz="24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помочь ребёнку раскрыть имеющийся потенциал с помощью интерактивных методов обучения.</a:t>
            </a:r>
            <a:endParaRPr lang="ru-RU" sz="24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 fontAlgn="base">
              <a:lnSpc>
                <a:spcPct val="115000"/>
              </a:lnSpc>
              <a:spcAft>
                <a:spcPts val="0"/>
              </a:spcAft>
              <a:buNone/>
            </a:pPr>
            <a:endParaRPr lang="ru-RU" sz="2800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928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электронного обучения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62500" lnSpcReduction="20000"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Дистанционное обучение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обучение, осуществляемое с применением инфор­мационных и </a:t>
            </a:r>
            <a:r>
              <a:rPr lang="ru-RU" sz="28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телекоммуникуционных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средств при опосредствованном взаимодействии обучающегося и педагогического работника.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Корпоративная сеть – </a:t>
            </a:r>
            <a:r>
              <a:rPr lang="ru-RU" sz="2800" kern="1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коммуникационная система, принадлежащая и / или управляемая единой организацией в соответствии с правилами этой организации.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Цифровые образовательные ресурсы –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вся информация (тексты, графика, мультимедиа), которую пользователь может загрузить на локальный компьютер для использования в образовательных целях, с соблюдением соответствующих прав.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LMS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программный модуль для доставки, отслеживания и управления обучением.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SCORM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стандарт, разработанный для систем дистанционного обучения, содержащий требования к организации учебного материала и всей системы дистанционного обучения.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36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Современные ресурсы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b="1" u="sng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АМО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–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(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активные методы обучения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  система методов, обеспечивающих активность и разнообразие мыслительной и практической деятельности учащихся в процессе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усвоения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</a:rPr>
              <a:t>учебного материала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2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616224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15000"/>
              </a:lnSpc>
              <a:spcBef>
                <a:spcPct val="20000"/>
              </a:spcBef>
            </a:pPr>
            <a: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АМО </a:t>
            </a:r>
            <a:r>
              <a:rPr lang="ru-RU" sz="3100" b="1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строится на</a:t>
            </a:r>
            <a: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1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268760"/>
            <a:ext cx="7474032" cy="4830288"/>
          </a:xfrm>
        </p:spPr>
        <p:txBody>
          <a:bodyPr>
            <a:noAutofit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использовании 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знаний и опыта обучающегося,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вовлечении в процесс всех органов чувств,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групповой форме организации их работы,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деятельностном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подходе к обучению,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разнообразных коммуникациях,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творческом характере обучения,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практической направленности,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диалоге и </a:t>
            </a:r>
            <a:r>
              <a:rPr lang="ru-RU" sz="20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полилоге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интерактивности,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игровом </a:t>
            </a:r>
            <a:r>
              <a:rPr lang="ru-RU" sz="20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действие</a:t>
            </a: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рефлексии,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0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движении.</a:t>
            </a:r>
            <a:endParaRPr lang="ru-RU" sz="20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884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ЦОР 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marL="0" indent="361950" algn="just"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Это информационный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Calibri"/>
              </a:rPr>
              <a:t>источник, содержащий графическую, текстовую, цифровую, речевую, музыкальную видео- , фото- и другую информацию, направленный на реализацию целей и задач современного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Calibri"/>
              </a:rPr>
              <a:t>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0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ЦОРы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24744"/>
            <a:ext cx="7499176" cy="5001419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информационные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(или информационно-справочные) источники - это оригинальные тексты (хрестоматии; словарные или энциклопедические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статьи);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тексты из научной, учебной и художественной литературы); статические изобра­же­ния (портреты, плакаты); динамические изображения (кино-видеофрагменты, ани­мационные модели); мультимедиа среды (виртуальные конструкторы, тренажёры, тестовые системы, виртуальные экскурсии, электронные учебники и т.д.);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инструменты создания и обработки информации.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prstClr val="black"/>
                </a:solidFill>
              </a:rPr>
              <a:t>ЦОРы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27048"/>
            <a:ext cx="8050096" cy="2117976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90090"/>
            <a:ext cx="7776864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Простой ЦОР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– используемый как единое целое и не допускающий деления на отдельные элементы, которые могли бы использоваться самостоятельно. Примерами «простых» ЦОР являются: документы в форматах MS </a:t>
            </a:r>
            <a:r>
              <a:rPr lang="ru-RU" dirty="0" err="1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Office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, HTML, PDF и др., иллюстрация в формате JPEG, аудиозапись, видеозапись, отдельный объект учебного курса, выполненного на определенной технологической платформе.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3717032"/>
            <a:ext cx="7920880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Сложный ЦОР</a:t>
            </a: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 – состоящий из элементов, которые можно использовать отдельно как самостоятельные образовательные ресурсы.</a:t>
            </a:r>
            <a:endParaRPr lang="ru-RU" dirty="0" smtClean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Примерами «сложных» ЦОР могут являться: электронный учебный курс по определенному предмету (программе), система тестирования, тематический каталог.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703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Каковы же принципы педагогики </a:t>
            </a: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XXI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 века?</a:t>
            </a:r>
            <a:b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2800" b="1" kern="1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8229600" cy="5145435"/>
          </a:xfrm>
        </p:spPr>
        <p:txBody>
          <a:bodyPr>
            <a:normAutofit fontScale="32500" lnSpcReduction="20000"/>
          </a:bodyPr>
          <a:lstStyle/>
          <a:p>
            <a:pPr marL="446088" indent="-446088" algn="just" fontAlgn="base"/>
            <a:r>
              <a:rPr lang="ru-RU" sz="5500" dirty="0"/>
              <a:t>1.</a:t>
            </a:r>
            <a:r>
              <a:rPr lang="ru-RU" sz="5500" b="1" dirty="0"/>
              <a:t>Значимость</a:t>
            </a:r>
            <a:r>
              <a:rPr lang="ru-RU" sz="5500" dirty="0"/>
              <a:t>.</a:t>
            </a:r>
          </a:p>
          <a:p>
            <a:pPr marL="446088" indent="-446088" algn="just" fontAlgn="base"/>
            <a:r>
              <a:rPr lang="ru-RU" sz="5500" dirty="0"/>
              <a:t>Значимость учебного процесса и обретаемых знаний становится более очевидной, если обучающиеся понимают, каким образом изучаемая тема вписывается в «Большую картину», в широкий смысловой контекст.</a:t>
            </a:r>
          </a:p>
          <a:p>
            <a:pPr marL="446088" indent="-446088" algn="just" fontAlgn="base"/>
            <a:r>
              <a:rPr lang="ru-RU" sz="5500" dirty="0"/>
              <a:t>2. </a:t>
            </a:r>
            <a:r>
              <a:rPr lang="ru-RU" sz="5500" b="1" dirty="0"/>
              <a:t>Обучение областям знаний.</a:t>
            </a:r>
            <a:endParaRPr lang="ru-RU" sz="5500" dirty="0"/>
          </a:p>
          <a:p>
            <a:pPr marL="446088" indent="-446088" algn="just" fontAlgn="base"/>
            <a:r>
              <a:rPr lang="ru-RU" sz="5500" dirty="0"/>
              <a:t>Обучающиеся обретают нужные знания и навыки, если они понимают, почему важна каждая дисциплина, как обретается новое знание и как им делятся.</a:t>
            </a:r>
          </a:p>
          <a:p>
            <a:pPr marL="446088" indent="-446088" algn="just" fontAlgn="base"/>
            <a:r>
              <a:rPr lang="ru-RU" sz="5500" dirty="0"/>
              <a:t>3. </a:t>
            </a:r>
            <a:r>
              <a:rPr lang="ru-RU" sz="5500" b="1" dirty="0"/>
              <a:t>Развитие навыков мышления</a:t>
            </a:r>
            <a:r>
              <a:rPr lang="ru-RU" sz="5500" dirty="0"/>
              <a:t> высокого и низкого уровня одновременно.</a:t>
            </a:r>
          </a:p>
          <a:p>
            <a:pPr marL="446088" indent="-446088" algn="just" fontAlgn="base"/>
            <a:r>
              <a:rPr lang="ru-RU" sz="5500" dirty="0"/>
              <a:t>Обучающиеся должны понимать связи между отдельными элементами полученной информации и уметь применять это понимание в различных ситуациях.</a:t>
            </a:r>
          </a:p>
          <a:p>
            <a:pPr marL="446088" indent="-446088" algn="just" fontAlgn="base"/>
            <a:r>
              <a:rPr lang="ru-RU" sz="5500" dirty="0"/>
              <a:t>4. </a:t>
            </a:r>
            <a:r>
              <a:rPr lang="ru-RU" sz="5500" b="1" dirty="0"/>
              <a:t>Стимулирование переноса знаний</a:t>
            </a:r>
            <a:r>
              <a:rPr lang="ru-RU" sz="5500" dirty="0"/>
              <a:t> из одной области в другую.</a:t>
            </a:r>
          </a:p>
          <a:p>
            <a:pPr marL="446088" indent="-446088" algn="just" fontAlgn="base"/>
            <a:r>
              <a:rPr lang="ru-RU" sz="5500" dirty="0"/>
              <a:t>Обучающимся следует развивать умение применять свои навыки, знания, представления, понятия, полученные при определённых условиях, в новых ситуациях или в результате анализа.</a:t>
            </a:r>
          </a:p>
          <a:p>
            <a:pPr marL="446088" indent="-446088" algn="just" fontAlgn="base"/>
            <a:r>
              <a:rPr lang="ru-RU" sz="5500" dirty="0"/>
              <a:t>5.</a:t>
            </a:r>
            <a:r>
              <a:rPr lang="ru-RU" sz="5500" b="1" dirty="0"/>
              <a:t>Обучение навыкам учения.</a:t>
            </a:r>
            <a:endParaRPr lang="ru-RU" sz="5500" dirty="0"/>
          </a:p>
          <a:p>
            <a:pPr marL="446088" indent="-446088" algn="just" fontAlgn="base"/>
            <a:r>
              <a:rPr lang="ru-RU" sz="5500" dirty="0"/>
              <a:t>Объём материала, который можно усвоить в рамках существующей системы преподавания, ограничен, поэтому ученики должны научиться учиться самостоятельно</a:t>
            </a:r>
            <a:r>
              <a:rPr lang="ru-RU" sz="43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85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lvl="0">
              <a:lnSpc>
                <a:spcPct val="115000"/>
              </a:lnSpc>
              <a:spcBef>
                <a:spcPct val="20000"/>
              </a:spcBef>
            </a:pPr>
            <a:r>
              <a:rPr lang="ru-RU" sz="20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b="1" u="sng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27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учителю при подготовке к уроку:</a:t>
            </a:r>
            <a:r>
              <a:rPr lang="ru-RU" sz="27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7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Компоновка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моделирование урока из отдельных цифровых объектов;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Большое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количество дополнительной и справочной информации – для углубления знаний о предмете;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Эффективный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поиск информации в комплекте ЦОР;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контрольных и самостоятельных работ (возможно, по вариантам);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творческих заданий; 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Подготовка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поурочных планов, связанных с цифровыми объектами;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Обмен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результатами деятельности с другими учителями через Интернет и переносимую внешнюю память.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2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3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учителю при </a:t>
            </a: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проведении урока:</a:t>
            </a:r>
            <a:r>
              <a:rPr lang="ru-RU" sz="31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31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Демонстрация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подготовленных цифровых объектов через мультимедийный проектор.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Использование виртуальных лабораторий и интерактивных моделей.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Компьютерное тестирование учащихся и помощь в оценивании знаний.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Индивидуальная исследовательская и творческая работа учащихся на уроке.</a:t>
            </a:r>
            <a:endParaRPr lang="ru-RU" sz="200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610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8417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u="sng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Помощь </a:t>
            </a:r>
            <a:r>
              <a:rPr lang="ru-RU" sz="3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учащемуся при подготовке </a:t>
            </a: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1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домашнего задания</a:t>
            </a:r>
            <a:r>
              <a:rPr lang="ru-RU" sz="27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/>
            </a:r>
            <a:br>
              <a:rPr lang="ru-RU" sz="27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</a:b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772816"/>
            <a:ext cx="7715200" cy="435334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1. 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Повышение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интереса</a:t>
            </a:r>
            <a:r>
              <a:rPr lang="ru-RU" sz="2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 учащихся к предмету за счет новой формы представления материала.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2. Автоматизированный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самоконтроль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учащихся в любое удобное время.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3. 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Большая база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объектов для подготовки выступлений, докладов, рефератов, презентаций и т.п.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4.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Возможность</a:t>
            </a:r>
            <a:r>
              <a:rPr lang="ru-RU" sz="2800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оперативного </a:t>
            </a:r>
            <a:r>
              <a:rPr lang="ru-RU" sz="2800" b="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получения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дополнительной </a:t>
            </a:r>
            <a:r>
              <a:rPr lang="ru-RU" sz="28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информации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энциклопедического характера.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5.</a:t>
            </a:r>
            <a:r>
              <a:rPr lang="ru-RU" sz="2800" b="1" i="1" spc="-2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Развитие </a:t>
            </a:r>
            <a:r>
              <a:rPr lang="ru-RU" sz="2800" b="1" i="1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творческого потенциала </a:t>
            </a:r>
            <a:r>
              <a:rPr lang="ru-RU" sz="2800" spc="-2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учащихся в предметной виртуальной среде.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6.</a:t>
            </a:r>
            <a:r>
              <a:rPr lang="ru-RU" sz="2800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Приобщение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школьников к современным информационным технологиям, формирование потребности в овладении ИТ и постоянной работе с ними.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20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современным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ЦОРам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ЦОРы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должны: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соответствовать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содержанию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учебника;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ориентироваться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современные формы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обучения;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обеспечивать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возможность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дифференциации;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обеспечивать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использование как самостоятельной, так и групповой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работы;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содержать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варианты учебного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планирования;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основываться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достоверных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материалах;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превышать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объему соответствующие разделы учебника, не расширяя, при этом, тематические разделы.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52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Требования к современным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ЦОРам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15000"/>
              </a:lnSpc>
              <a:buClr>
                <a:srgbClr val="D16349"/>
              </a:buClr>
              <a:buNone/>
            </a:pPr>
            <a:r>
              <a:rPr lang="ru-RU" sz="2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ЦОРы</a:t>
            </a:r>
            <a:r>
              <a:rPr lang="ru-RU" sz="2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6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не должны: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представлять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собой дополнительные главы к существующему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учебнику;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дублировать общедоступную справочную, научно-популярную, культурологическую и т.д. информацию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основываться на материалах, которые быстро теряют достоверность (устаревают).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46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3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ЦОРов</a:t>
            </a:r>
            <a:r>
              <a:rPr lang="ru-RU" sz="3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уроке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изложении нового материала – визуализация знаний (демонстрационно-энциклопедические программы, программа презентаций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Power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Point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проведение виртуальных лабораторных работ с использованием обучающих программ типа «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Физикон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», «Живая геометрия»;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закрепление изложенного материала (тренинг – разнообразные обучающие программы, лабораторные работы);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система контроля и проверки (тестирование с оцениванием, контролирующие программы);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180340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проведении интегрированных уроков по методу проектов, результатом которых будет создание </a:t>
            </a:r>
            <a:r>
              <a:rPr lang="ru-RU" sz="2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Web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–страниц, проведение телеконференций.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9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Применение </a:t>
            </a:r>
            <a:r>
              <a:rPr lang="ru-RU" sz="2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ЦОРов</a:t>
            </a:r>
            <a:r>
              <a:rPr lang="ru-RU" sz="2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 внеурочное время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 самостоятельной работе учащихся (обучающие программы типа «Репетитор», энциклопедии, развивающие программы);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180340" indent="-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тренировки конкретных способностей учащихся (внимание, память, мышление и т.д.).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5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ru-RU" sz="3600" spc="-20" dirty="0" smtClean="0">
                <a:latin typeface="Times New Roman"/>
                <a:ea typeface="Times New Roman"/>
              </a:rPr>
              <a:t/>
            </a:r>
            <a:br>
              <a:rPr lang="ru-RU" sz="3600" spc="-20" dirty="0" smtClean="0">
                <a:latin typeface="Times New Roman"/>
                <a:ea typeface="Times New Roman"/>
              </a:rPr>
            </a:br>
            <a:r>
              <a:rPr lang="ru-RU" sz="3100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Необходимость</a:t>
            </a:r>
            <a:r>
              <a:rPr lang="ru-RU" sz="3100" spc="-20" dirty="0" smtClean="0">
                <a:latin typeface="Times New Roman"/>
                <a:ea typeface="Times New Roman"/>
              </a:rPr>
              <a:t> </a:t>
            </a:r>
            <a:r>
              <a:rPr lang="ru-RU" sz="3100" b="1" spc="-20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ЦОРов</a:t>
            </a:r>
            <a:r>
              <a:rPr lang="ru-RU" sz="3100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/>
            </a:r>
            <a:br>
              <a:rPr lang="ru-RU" sz="3100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</a:br>
            <a:r>
              <a:rPr lang="ru-RU" sz="3100" b="1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 для </a:t>
            </a:r>
            <a:r>
              <a:rPr lang="ru-RU" sz="3100" b="1" spc="-20" dirty="0">
                <a:solidFill>
                  <a:schemeClr val="tx1"/>
                </a:solidFill>
                <a:latin typeface="Times New Roman"/>
                <a:ea typeface="Times New Roman"/>
              </a:rPr>
              <a:t>самостоятельной работы учащихся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62500" lnSpcReduction="20000"/>
          </a:bodyPr>
          <a:lstStyle/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облегчают понимание изучаемого материала за счет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иных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способов подачи материала: воздействие на слуховую и эмоциональную память и т.п.;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допускают адаптацию в соответствии с потребностями учащегося, уровнем его подготовки, интеллектуальными возможностями и амбициями;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освобождают от громоздких вычислений и преобразований, позволяя сосредоточиться на сути предмета, рассмотреть большее количество примеров и решить больше задач;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предоставляют широчайшие возможности для самопроверки на всех этапах работы;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дают возможность красиво и аккуратно оформить работу и сдать ее преподавателю в виде файла или распечатки;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indent="180340" algn="just">
              <a:lnSpc>
                <a:spcPct val="115000"/>
              </a:lnSpc>
              <a:spcAft>
                <a:spcPts val="0"/>
              </a:spcAft>
            </a:pPr>
            <a:r>
              <a:rPr lang="ru-RU" sz="2800" spc="-1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выполняют роль бесконечно терпеливого наставника, предоставляя практически неограниченное количество разъяснений, повторений, подсказок и прочие.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6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7622603" cy="5002159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</a:rPr>
              <a:t>Практическая </a:t>
            </a:r>
            <a:r>
              <a:rPr lang="ru-RU" b="1" dirty="0" smtClean="0">
                <a:solidFill>
                  <a:srgbClr val="C00000"/>
                </a:solidFill>
              </a:rPr>
              <a:t>форма </a:t>
            </a:r>
            <a:r>
              <a:rPr lang="ru-RU" dirty="0" smtClean="0"/>
              <a:t>– демонстрация </a:t>
            </a:r>
            <a:r>
              <a:rPr lang="ru-RU" dirty="0"/>
              <a:t>опыта во время открытого урока, внеклассного мероприятия, мастер – класса и т. д. </a:t>
            </a: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Устная </a:t>
            </a:r>
            <a:r>
              <a:rPr lang="ru-RU" b="1" dirty="0">
                <a:solidFill>
                  <a:srgbClr val="C00000"/>
                </a:solidFill>
              </a:rPr>
              <a:t>форма </a:t>
            </a:r>
            <a:r>
              <a:rPr lang="ru-RU" dirty="0" smtClean="0"/>
              <a:t>- осуществляется </a:t>
            </a:r>
            <a:r>
              <a:rPr lang="ru-RU" dirty="0"/>
              <a:t>путем организации выступлений </a:t>
            </a:r>
            <a:r>
              <a:rPr lang="ru-RU" dirty="0" smtClean="0"/>
              <a:t> на </a:t>
            </a:r>
            <a:r>
              <a:rPr lang="ru-RU" dirty="0"/>
              <a:t>педсоветах, заседаниях методических объединений, научно-практических конференциях, педагогических </a:t>
            </a:r>
            <a:r>
              <a:rPr lang="ru-RU" dirty="0" smtClean="0"/>
              <a:t>чтениях и др..</a:t>
            </a:r>
          </a:p>
          <a:p>
            <a:pPr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</a:rPr>
              <a:t>Печатная </a:t>
            </a:r>
            <a:r>
              <a:rPr lang="ru-RU" b="1" dirty="0" smtClean="0">
                <a:solidFill>
                  <a:srgbClr val="C00000"/>
                </a:solidFill>
              </a:rPr>
              <a:t>форма </a:t>
            </a:r>
            <a:r>
              <a:rPr lang="ru-RU" sz="2900" dirty="0" smtClean="0"/>
              <a:t>– описание о</a:t>
            </a:r>
            <a:r>
              <a:rPr lang="ru-RU" dirty="0" smtClean="0"/>
              <a:t>пыта в  СМИ, официальных сайтах организаций по профилю деятельности педагога.</a:t>
            </a:r>
            <a:r>
              <a:rPr lang="ru-RU" dirty="0"/>
              <a:t> </a:t>
            </a:r>
            <a:endParaRPr lang="ru-RU" dirty="0" smtClean="0"/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Наглядная </a:t>
            </a:r>
            <a:r>
              <a:rPr lang="ru-RU" b="1" dirty="0">
                <a:solidFill>
                  <a:srgbClr val="C00000"/>
                </a:solidFill>
              </a:rPr>
              <a:t>форма </a:t>
            </a:r>
            <a:r>
              <a:rPr lang="ru-RU" dirty="0" smtClean="0"/>
              <a:t>- организацию </a:t>
            </a:r>
            <a:r>
              <a:rPr lang="ru-RU" dirty="0"/>
              <a:t>стационарных и передвижных </a:t>
            </a:r>
            <a:r>
              <a:rPr lang="ru-RU" dirty="0" smtClean="0"/>
              <a:t>выставок, персональный сайт</a:t>
            </a:r>
            <a:r>
              <a:rPr lang="ru-RU" dirty="0"/>
              <a:t> 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14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4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Каковы же принципы педагогики </a:t>
            </a:r>
            <a:r>
              <a:rPr lang="en-US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XXI</a:t>
            </a:r>
            <a: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 века?</a:t>
            </a:r>
            <a:br>
              <a:rPr lang="ru-RU" sz="2800" b="1" kern="18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2800" b="1" kern="18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46100" algn="just" fontAlgn="base"/>
            <a:r>
              <a:rPr lang="ru-RU" dirty="0"/>
              <a:t>5.</a:t>
            </a:r>
            <a:r>
              <a:rPr lang="ru-RU" b="1" dirty="0"/>
              <a:t>Обучение навыкам учения.</a:t>
            </a:r>
            <a:endParaRPr lang="ru-RU" dirty="0"/>
          </a:p>
          <a:p>
            <a:pPr marL="546100" algn="just" fontAlgn="base"/>
            <a:r>
              <a:rPr lang="ru-RU" dirty="0"/>
              <a:t>Объём материала, который можно усвоить в рамках существующей системы преподавания, ограничен, поэтому ученики должны научиться учиться самостоятельно.</a:t>
            </a:r>
          </a:p>
          <a:p>
            <a:pPr marL="546100" algn="just" fontAlgn="base"/>
            <a:r>
              <a:rPr lang="ru-RU" b="1" dirty="0"/>
              <a:t>6. Устраняйте сразу все неясности.</a:t>
            </a:r>
            <a:endParaRPr lang="ru-RU" dirty="0"/>
          </a:p>
          <a:p>
            <a:pPr marL="546100" algn="just" fontAlgn="base"/>
            <a:r>
              <a:rPr lang="ru-RU" dirty="0"/>
              <a:t>У людей могут закрепиться ошибочные представления о явлениях действительности, если у них нет возможности услышать о них оперативно.</a:t>
            </a:r>
          </a:p>
          <a:p>
            <a:pPr marL="546100" algn="just" fontAlgn="base"/>
            <a:r>
              <a:rPr lang="ru-RU" dirty="0"/>
              <a:t>7</a:t>
            </a:r>
            <a:r>
              <a:rPr lang="ru-RU" b="1" dirty="0"/>
              <a:t>. Продвижение</a:t>
            </a:r>
            <a:r>
              <a:rPr lang="ru-RU" dirty="0"/>
              <a:t> работы в команде как процесс и как результат.</a:t>
            </a:r>
          </a:p>
          <a:p>
            <a:pPr marL="546100" algn="just" fontAlgn="base"/>
            <a:r>
              <a:rPr lang="ru-RU" dirty="0"/>
              <a:t>Умение сотрудничать важно в 21 веке, оно является важным условием для эффективного овладения другими значимыми навыками.</a:t>
            </a:r>
          </a:p>
          <a:p>
            <a:pPr marL="546100" algn="just" fontAlgn="base"/>
            <a:r>
              <a:rPr lang="ru-RU" dirty="0"/>
              <a:t>8. Использование образовательных технологий.</a:t>
            </a:r>
          </a:p>
          <a:p>
            <a:pPr marL="546100" algn="just" fontAlgn="base"/>
            <a:r>
              <a:rPr lang="ru-RU" dirty="0"/>
              <a:t>9. Умение работать с </a:t>
            </a:r>
            <a:r>
              <a:rPr lang="ru-RU" b="1" dirty="0"/>
              <a:t>технологическими</a:t>
            </a:r>
            <a:r>
              <a:rPr lang="ru-RU" dirty="0"/>
              <a:t> средствами – важный навык для 21 века.</a:t>
            </a:r>
          </a:p>
          <a:p>
            <a:pPr marL="546100" algn="just" fontAlgn="base"/>
            <a:r>
              <a:rPr lang="ru-RU" dirty="0"/>
              <a:t>10. </a:t>
            </a:r>
            <a:r>
              <a:rPr lang="ru-RU" b="1" dirty="0"/>
              <a:t>Поощрение </a:t>
            </a:r>
            <a:r>
              <a:rPr lang="ru-RU" dirty="0"/>
              <a:t>креативности.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93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ru-RU" sz="36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36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Качества, которыми должен обладать</a:t>
            </a:r>
            <a:b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педагог </a:t>
            </a:r>
            <a:r>
              <a:rPr lang="en-US" sz="31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XXI</a:t>
            </a:r>
            <a:r>
              <a:rPr lang="ru-RU" sz="3100" b="1" kern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3100" b="1" kern="1800" dirty="0">
                <a:solidFill>
                  <a:srgbClr val="000000"/>
                </a:solidFill>
                <a:latin typeface="Times New Roman"/>
                <a:ea typeface="Times New Roman"/>
              </a:rPr>
              <a:t>века: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Социальная ответственность, адаптивность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толерантность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Креативность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любознательность, умение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применять и обмениваться новыми идеями, быть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открытым к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разнообразным точкам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зрения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Обладать умением межличностного взаимодействия и сотрудничества, признавать различные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мнения</a:t>
            </a: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Направленность 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саморазвитие, перенос информации и </a:t>
            </a:r>
            <a:r>
              <a:rPr lang="ru-RU" sz="2800" kern="180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надпредметных</a:t>
            </a: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умений из одной области знаний в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другую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 fontAlgn="base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ru-RU" sz="2800" kern="1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Критическое и системное </a:t>
            </a:r>
            <a:r>
              <a:rPr lang="ru-RU" sz="2800" kern="18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мышление</a:t>
            </a:r>
            <a:endParaRPr lang="ru-RU" sz="28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81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s://im0-tub-ru.yandex.net/i?id=5e7d67f835265eed446176da5bdcf9d1-l&amp;n=13"/>
          <p:cNvPicPr>
            <a:picLocks noGrp="1"/>
          </p:cNvPicPr>
          <p:nvPr>
            <p:ph sz="quarter" idx="1"/>
          </p:nvPr>
        </p:nvPicPr>
        <p:blipFill rotWithShape="1">
          <a:blip r:embed="rId2">
            <a:grayscl/>
          </a:blip>
          <a:srcRect t="3929"/>
          <a:stretch/>
        </p:blipFill>
        <p:spPr bwMode="auto">
          <a:xfrm>
            <a:off x="683568" y="548680"/>
            <a:ext cx="8280920" cy="619268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4454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Каким же должно быть содержание образования?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24744"/>
            <a:ext cx="7931224" cy="5001419"/>
          </a:xfrm>
        </p:spPr>
        <p:txBody>
          <a:bodyPr>
            <a:normAutofit/>
          </a:bodyPr>
          <a:lstStyle/>
          <a:p>
            <a:pPr marL="449263" indent="-87313" fontAlgn="base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Современное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содержание образования не может ограничиваться перечнем требований к предметным знаниям, умениям и навыкам,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оно должно охватить все основные компоненты социализации: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12788" lvl="0" indent="-169863" fontAlgn="base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систему духовно – нравственных ценностей;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12788" lvl="0" indent="-169863" fontAlgn="base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систему научных представлений о природе, обществе и человеке;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712788" indent="-169863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систему универсальных учебных действий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67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образования должно соответствовать следующим принципам:</a:t>
            </a:r>
            <a:br>
              <a:rPr 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542925" lvl="0" indent="169863" algn="just"/>
            <a:r>
              <a:rPr lang="ru-RU" sz="6200" b="1" dirty="0" err="1" smtClean="0"/>
              <a:t>фундаментализации</a:t>
            </a:r>
            <a:r>
              <a:rPr lang="ru-RU" sz="6200" b="1" dirty="0"/>
              <a:t>, </a:t>
            </a:r>
            <a:r>
              <a:rPr lang="ru-RU" sz="6200" dirty="0"/>
              <a:t>обусловливающей организацию учебного материала вокруг актуальных проблем предметного образования;</a:t>
            </a:r>
          </a:p>
          <a:p>
            <a:pPr marL="542925" lvl="0" indent="169863" algn="just"/>
            <a:r>
              <a:rPr lang="ru-RU" sz="6200" b="1" dirty="0"/>
              <a:t>практико - ориентированности,</a:t>
            </a:r>
            <a:r>
              <a:rPr lang="ru-RU" sz="6200" dirty="0"/>
              <a:t> предполагающей связь содержания программы учебной дисциплины с потребностями реальной образовательной прак­тики; возможность использования теоретических знаний для решения конкретных практических задач и проблем; </a:t>
            </a:r>
          </a:p>
          <a:p>
            <a:pPr marL="542925" lvl="0" indent="169863" algn="just"/>
            <a:r>
              <a:rPr lang="ru-RU" sz="6200" b="1" dirty="0"/>
              <a:t>вариативности</a:t>
            </a:r>
            <a:r>
              <a:rPr lang="ru-RU" sz="6200" dirty="0"/>
              <a:t> (принцип ориентирует на максимальный учет индивидуальных особенностей обучающегося); </a:t>
            </a:r>
          </a:p>
          <a:p>
            <a:pPr marL="542925" lvl="0" indent="169863" algn="just"/>
            <a:r>
              <a:rPr lang="ru-RU" sz="6200" b="1" dirty="0" err="1"/>
              <a:t>гуманитаризации</a:t>
            </a:r>
            <a:r>
              <a:rPr lang="ru-RU" sz="6200" dirty="0"/>
              <a:t> (принцип определяет диалогичность учебного материала, ориентацию обучающихся на сопоставление различных точек зрения, позиций, концепций); </a:t>
            </a:r>
          </a:p>
          <a:p>
            <a:pPr marL="542925" lvl="0" indent="169863" algn="just" fontAlgn="base"/>
            <a:r>
              <a:rPr lang="ru-RU" sz="6200" b="1" dirty="0"/>
              <a:t>историзма, </a:t>
            </a:r>
            <a:r>
              <a:rPr lang="ru-RU" sz="6200" dirty="0"/>
              <a:t>который предполагает рассмотрение изучаемых процессов в контексте конкретно-исторического времени; сочетания ретроспективы с перспективой, что обусловливает определенную актуализацию прогностической функции и ориентацию на современные проблемы развития. </a:t>
            </a:r>
          </a:p>
          <a:p>
            <a:pPr marL="542925" indent="169863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38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Информационно-коммуникативные компетенции</a:t>
            </a:r>
            <a:r>
              <a:rPr lang="ru-RU" sz="2400" b="1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12776"/>
            <a:ext cx="7499176" cy="4713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700" dirty="0" smtClean="0">
              <a:solidFill>
                <a:srgbClr val="333333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Это 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профессионально-значимое 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интегративное качество личности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характеризующее умение 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самостоятельно 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искать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отбирать нужную информацию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анализировать 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представлять её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 </a:t>
            </a:r>
            <a:endParaRPr lang="ru-RU" sz="2400" dirty="0" smtClean="0">
              <a:solidFill>
                <a:srgbClr val="333333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моделировать </a:t>
            </a:r>
            <a:r>
              <a:rPr lang="ru-RU" sz="24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 проектировать объекты и процессы, реализовывать проекты</a:t>
            </a:r>
            <a:r>
              <a:rPr lang="ru-RU" sz="24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как в индивидуальной сфере, так и при работе в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группе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1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Основные компоненты </a:t>
            </a:r>
            <a:r>
              <a:rPr lang="ru-RU" sz="28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 структуре ИКК:</a:t>
            </a:r>
            <a:r>
              <a:rPr lang="ru-RU" sz="3600" dirty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906080" cy="54006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3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1)</a:t>
            </a:r>
            <a:r>
              <a:rPr lang="ru-RU" sz="2800" dirty="0" smtClean="0">
                <a:solidFill>
                  <a:srgbClr val="333333"/>
                </a:solidFill>
                <a:latin typeface="Calibri"/>
                <a:ea typeface="Calibri"/>
                <a:cs typeface="Times New Roman"/>
              </a:rPr>
              <a:t>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информационный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осуществлять различные операции с информацией, моделировать и проектировать объекты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процессы;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коммуникативный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построение общения в виде диалога, а также умение работать в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команде;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3)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личностный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умение самостоятельно принимать решения, развитие исследовательских и творческих способностей; чувства ответственности; самодисциплины; способности к методической работе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самоорганизации;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аксиологический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(духовно-нравственный) — способность регулировать свое поведение в рамках значимых общечеловеческих ценностей (социальное партнерство, толерантность); оперирование различными понятиями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смыслами;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технологический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применения усовершенствованных технических знаний и навыков пользования современными средствами информационных и коммуникационных технологий в различных сферах жизни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6)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лингвистический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умение грамматически правильно строить предложения, формировать осмысленные высказывания, соотносить выражения с соответствующей социокультурной 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ситуацией; </a:t>
            </a:r>
          </a:p>
          <a:p>
            <a:pPr marL="0" indent="0" algn="just">
              <a:buNone/>
            </a:pP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7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профессиональный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способность оперировать профильными знаниями в условиях трудовой 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деятельности;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8) </a:t>
            </a:r>
            <a:r>
              <a:rPr lang="ru-RU" sz="3200" b="1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межкультурный</a:t>
            </a:r>
            <a:r>
              <a:rPr lang="ru-RU" sz="3200" dirty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 — возможность реализовать все указанные выше компоненты ИКК в разных социокультурных системах и </a:t>
            </a:r>
            <a:r>
              <a:rPr lang="ru-RU" sz="3200" dirty="0" smtClean="0">
                <a:solidFill>
                  <a:srgbClr val="333333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пространствах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1546</Words>
  <Application>Microsoft Office PowerPoint</Application>
  <PresentationFormat>Экран (4:3)</PresentationFormat>
  <Paragraphs>171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Каковы же принципы педагогики XXI века? </vt:lpstr>
      <vt:lpstr>Каковы же принципы педагогики XXI века? </vt:lpstr>
      <vt:lpstr> Качества, которыми должен обладать  педагог XXI века:</vt:lpstr>
      <vt:lpstr>Презентация PowerPoint</vt:lpstr>
      <vt:lpstr>Каким же должно быть содержание образования? </vt:lpstr>
      <vt:lpstr>Содержание образования должно соответствовать следующим принципам: </vt:lpstr>
      <vt:lpstr>Информационно-коммуникативные компетенции </vt:lpstr>
      <vt:lpstr>Основные компоненты в структуре ИКК: </vt:lpstr>
      <vt:lpstr>Специфические показатели ИКК</vt:lpstr>
      <vt:lpstr> Информационно-коммуникативная компетентность </vt:lpstr>
      <vt:lpstr>Основные проблемы образования:</vt:lpstr>
      <vt:lpstr>Современные ресурсы</vt:lpstr>
      <vt:lpstr>Виды электронного обучения</vt:lpstr>
      <vt:lpstr>Современные ресурсы</vt:lpstr>
      <vt:lpstr>  АМО строится на:  </vt:lpstr>
      <vt:lpstr>ЦОР ы</vt:lpstr>
      <vt:lpstr>ЦОРы</vt:lpstr>
      <vt:lpstr>ЦОРы</vt:lpstr>
      <vt:lpstr>  Помощь учителю при подготовке к уроку: </vt:lpstr>
      <vt:lpstr> Помощь учителю при проведении урока: </vt:lpstr>
      <vt:lpstr> Помощь учащемуся при подготовке  домашнего задания: </vt:lpstr>
      <vt:lpstr>Требования к современным ЦОРам </vt:lpstr>
      <vt:lpstr>Требования к современным ЦОРам </vt:lpstr>
      <vt:lpstr>Применение ЦОРов на уроке</vt:lpstr>
      <vt:lpstr>Применение ЦОРов во внеурочное время</vt:lpstr>
      <vt:lpstr> Необходимость ЦОРов  для самостоятельной работы учащихся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SVETA</cp:lastModifiedBy>
  <cp:revision>75</cp:revision>
  <cp:lastPrinted>2018-11-20T12:22:36Z</cp:lastPrinted>
  <dcterms:created xsi:type="dcterms:W3CDTF">2014-07-06T18:18:01Z</dcterms:created>
  <dcterms:modified xsi:type="dcterms:W3CDTF">2018-11-22T06:21:21Z</dcterms:modified>
</cp:coreProperties>
</file>